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_rels/slide34.xml.rels" ContentType="application/vnd.openxmlformats-package.relationships+xml"/>
  <Override PartName="/ppt/slides/_rels/slide6.xml.rels" ContentType="application/vnd.openxmlformats-package.relationships+xml"/>
  <Override PartName="/ppt/slides/_rels/slide33.xml.rels" ContentType="application/vnd.openxmlformats-package.relationships+xml"/>
  <Override PartName="/ppt/slides/_rels/slide5.xml.rels" ContentType="application/vnd.openxmlformats-package.relationships+xml"/>
  <Override PartName="/ppt/slides/_rels/slide36.xml.rels" ContentType="application/vnd.openxmlformats-package.relationships+xml"/>
  <Override PartName="/ppt/slides/_rels/slide27.xml.rels" ContentType="application/vnd.openxmlformats-package.relationships+xml"/>
  <Override PartName="/ppt/slides/_rels/slide8.xml.rels" ContentType="application/vnd.openxmlformats-package.relationships+xml"/>
  <Override PartName="/ppt/slides/_rels/slide21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35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32.xml.rels" ContentType="application/vnd.openxmlformats-package.relationships+xml"/>
  <Override PartName="/ppt/slides/_rels/slide10.xml.rels" ContentType="application/vnd.openxmlformats-package.relationships+xml"/>
  <Override PartName="/ppt/slides/_rels/slide25.xml.rels" ContentType="application/vnd.openxmlformats-package.relationships+xml"/>
  <Override PartName="/ppt/slides/_rels/slide16.xml.rels" ContentType="application/vnd.openxmlformats-package.relationships+xml"/>
  <Override PartName="/ppt/slides/_rels/slide11.xml.rels" ContentType="application/vnd.openxmlformats-package.relationships+xml"/>
  <Override PartName="/ppt/slides/_rels/slide26.xml.rels" ContentType="application/vnd.openxmlformats-package.relationships+xml"/>
  <Override PartName="/ppt/slides/_rels/slide17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30.xml.rels" ContentType="application/vnd.openxmlformats-package.relationships+xml"/>
  <Override PartName="/ppt/slides/_rels/slide14.xml.rels" ContentType="application/vnd.openxmlformats-package.relationships+xml"/>
  <Override PartName="/ppt/slides/_rels/slide29.xml.rels" ContentType="application/vnd.openxmlformats-package.relationships+xml"/>
  <Override PartName="/ppt/slides/_rels/slide23.xml.rels" ContentType="application/vnd.openxmlformats-package.relationships+xml"/>
  <Override PartName="/ppt/slides/_rels/slide31.xml.rels" ContentType="application/vnd.openxmlformats-package.relationships+xml"/>
  <Override PartName="/ppt/slides/_rels/slide15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_rels/slide28.xml.rels" ContentType="application/vnd.openxmlformats-package.relationships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_rels/presentation.xml.rels" ContentType="application/vnd.openxmlformats-package.relationships+xml"/>
  <Override PartName="/ppt/media/image19.png" ContentType="image/png"/>
  <Override PartName="/ppt/media/image18.jpeg" ContentType="image/jpeg"/>
  <Override PartName="/ppt/media/image17.jpeg" ContentType="image/jpeg"/>
  <Override PartName="/ppt/media/image16.jpeg" ContentType="image/jpeg"/>
  <Override PartName="/ppt/media/image14.jpeg" ContentType="image/jpeg"/>
  <Override PartName="/ppt/media/image1.jpeg" ContentType="image/jpeg"/>
  <Override PartName="/ppt/media/image4.wmf" ContentType="image/x-wmf"/>
  <Override PartName="/ppt/media/image2.jpeg" ContentType="image/jpeg"/>
  <Override PartName="/ppt/media/image15.jpeg" ContentType="image/jpeg"/>
  <Override PartName="/ppt/media/image3.wmf" ContentType="image/x-wmf"/>
  <Override PartName="/ppt/media/image13.jpeg" ContentType="image/jpeg"/>
  <Override PartName="/ppt/media/image6.jpeg" ContentType="image/jpeg"/>
  <Override PartName="/ppt/media/image11.jpeg" ContentType="image/jpeg"/>
  <Override PartName="/ppt/media/image7.jpeg" ContentType="image/jpeg"/>
  <Override PartName="/ppt/media/image12.jpeg" ContentType="image/jpeg"/>
  <Override PartName="/ppt/media/image9.png" ContentType="image/png"/>
  <Override PartName="/ppt/media/image5.png" ContentType="image/png"/>
  <Override PartName="/ppt/media/image8.jpeg" ContentType="image/jpeg"/>
  <Override PartName="/ppt/media/image10.jpeg" ContentType="image/jpeg"/>
  <Override PartName="/ppt/slideLayouts/_rels/slideLayout2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9.xml.rels" ContentType="application/vnd.openxmlformats-package.relationships+xml"/>
  <Override PartName="/ppt/slideLayouts/slideLayout6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pl-PL" sz="1800" spc="-1" strike="noStrike">
                <a:latin typeface="Arial"/>
              </a:rPr>
              <a:t>Kliknij, aby edytować format tekstu tytułu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Kliknij, aby edytować format tekstu konspektu</a:t>
            </a:r>
            <a:endParaRPr b="0" lang="pl-PL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latin typeface="Arial"/>
              </a:rPr>
              <a:t>Drugi poziom konspektu</a:t>
            </a:r>
            <a:endParaRPr b="0" lang="pl-PL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Trzeci poziom konspektu</a:t>
            </a:r>
            <a:endParaRPr b="0" lang="pl-PL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latin typeface="Arial"/>
              </a:rPr>
              <a:t>Czwarty poziom konspektu</a:t>
            </a:r>
            <a:endParaRPr b="0" lang="pl-PL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Piąty poziom konspektu</a:t>
            </a:r>
            <a:endParaRPr b="0" lang="pl-PL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Szósty poziom konspektu</a:t>
            </a:r>
            <a:endParaRPr b="0" lang="pl-PL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Siódmy poziom konspektu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440" cy="4525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Kliknij, aby edytować format tekstu konspektu</a:t>
            </a:r>
            <a:endParaRPr b="0" lang="pl-PL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latin typeface="Arial"/>
              </a:rPr>
              <a:t>Drugi poziom konspektu</a:t>
            </a:r>
            <a:endParaRPr b="0" lang="pl-PL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Trzeci poziom konspektu</a:t>
            </a:r>
            <a:endParaRPr b="0" lang="pl-PL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latin typeface="Arial"/>
              </a:rPr>
              <a:t>Czwarty poziom konspektu</a:t>
            </a:r>
            <a:endParaRPr b="0" lang="pl-PL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Piąty poziom konspektu</a:t>
            </a:r>
            <a:endParaRPr b="0" lang="pl-PL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Szósty poziom konspektu</a:t>
            </a:r>
            <a:endParaRPr b="0" lang="pl-PL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Siódmy poziom konspektu</a:t>
            </a:r>
            <a:endParaRPr b="0" lang="pl-PL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pl-PL" sz="1800" spc="-1" strike="noStrike">
                <a:latin typeface="Arial"/>
              </a:rPr>
              <a:t>Kliknij, aby edytować format tekstu tytułu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pl-PL" sz="1800" spc="-1" strike="noStrike">
                <a:latin typeface="Arial"/>
              </a:rPr>
              <a:t>Kliknij, aby edytować format tekstu tytułu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lIns="0" rIns="0" tIns="0" bIns="0">
            <a:normAutofit fontScale="35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Kliknij, aby edytować format tekstu konspektu</a:t>
            </a:r>
            <a:endParaRPr b="0" lang="pl-PL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latin typeface="Arial"/>
              </a:rPr>
              <a:t>Drugi poziom konspektu</a:t>
            </a:r>
            <a:endParaRPr b="0" lang="pl-PL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Trzeci poziom konspektu</a:t>
            </a:r>
            <a:endParaRPr b="0" lang="pl-PL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latin typeface="Arial"/>
              </a:rPr>
              <a:t>Czwarty poziom konspektu</a:t>
            </a:r>
            <a:endParaRPr b="0" lang="pl-PL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Piąty poziom konspektu</a:t>
            </a:r>
            <a:endParaRPr b="0" lang="pl-PL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Szósty poziom konspektu</a:t>
            </a:r>
            <a:endParaRPr b="0" lang="pl-PL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Siódmy poziom konspektu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440" cy="2158200"/>
          </a:xfrm>
          <a:prstGeom prst="rect">
            <a:avLst/>
          </a:prstGeom>
        </p:spPr>
        <p:txBody>
          <a:bodyPr lIns="0" rIns="0" tIns="0" bIns="0">
            <a:normAutofit fontScale="35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Kliknij, aby edytować format tekstu konspektu</a:t>
            </a:r>
            <a:endParaRPr b="0" lang="pl-PL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latin typeface="Arial"/>
              </a:rPr>
              <a:t>Drugi poziom konspektu</a:t>
            </a:r>
            <a:endParaRPr b="0" lang="pl-PL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Trzeci poziom konspektu</a:t>
            </a:r>
            <a:endParaRPr b="0" lang="pl-PL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latin typeface="Arial"/>
              </a:rPr>
              <a:t>Czwarty poziom konspektu</a:t>
            </a:r>
            <a:endParaRPr b="0" lang="pl-PL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Piąty poziom konspektu</a:t>
            </a:r>
            <a:endParaRPr b="0" lang="pl-PL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Szósty poziom konspektu</a:t>
            </a:r>
            <a:endParaRPr b="0" lang="pl-PL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Siódmy poziom konspektu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440" cy="2158200"/>
          </a:xfrm>
          <a:prstGeom prst="rect">
            <a:avLst/>
          </a:prstGeom>
        </p:spPr>
        <p:txBody>
          <a:bodyPr lIns="0" rIns="0" tIns="0" bIns="0">
            <a:normAutofit fontScale="35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Kliknij, aby edytować format tekstu konspektu</a:t>
            </a:r>
            <a:endParaRPr b="0" lang="pl-PL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latin typeface="Arial"/>
              </a:rPr>
              <a:t>Drugi poziom konspektu</a:t>
            </a:r>
            <a:endParaRPr b="0" lang="pl-PL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Trzeci poziom konspektu</a:t>
            </a:r>
            <a:endParaRPr b="0" lang="pl-PL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latin typeface="Arial"/>
              </a:rPr>
              <a:t>Czwarty poziom konspektu</a:t>
            </a:r>
            <a:endParaRPr b="0" lang="pl-PL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Piąty poziom konspektu</a:t>
            </a:r>
            <a:endParaRPr b="0" lang="pl-PL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Szósty poziom konspektu</a:t>
            </a:r>
            <a:endParaRPr b="0" lang="pl-PL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Siódmy poziom konspektu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440" cy="2158200"/>
          </a:xfrm>
          <a:prstGeom prst="rect">
            <a:avLst/>
          </a:prstGeom>
        </p:spPr>
        <p:txBody>
          <a:bodyPr lIns="0" rIns="0" tIns="0" bIns="0">
            <a:normAutofit fontScale="35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Kliknij, aby edytować format tekstu konspektu</a:t>
            </a:r>
            <a:endParaRPr b="0" lang="pl-PL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latin typeface="Arial"/>
              </a:rPr>
              <a:t>Drugi poziom konspektu</a:t>
            </a:r>
            <a:endParaRPr b="0" lang="pl-PL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Trzeci poziom konspektu</a:t>
            </a:r>
            <a:endParaRPr b="0" lang="pl-PL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latin typeface="Arial"/>
              </a:rPr>
              <a:t>Czwarty poziom konspektu</a:t>
            </a:r>
            <a:endParaRPr b="0" lang="pl-PL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Piąty poziom konspektu</a:t>
            </a:r>
            <a:endParaRPr b="0" lang="pl-PL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Szósty poziom konspektu</a:t>
            </a:r>
            <a:endParaRPr b="0" lang="pl-PL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Siódmy poziom konspektu</a:t>
            </a:r>
            <a:endParaRPr b="0" lang="pl-PL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6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wmf"/><Relationship Id="rId3" Type="http://schemas.openxmlformats.org/officeDocument/2006/relationships/image" Target="../media/image4.wmf"/><Relationship Id="rId4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6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59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6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6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6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59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6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6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6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179280" y="-62640"/>
            <a:ext cx="878436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2800" spc="-1" strike="noStrike">
                <a:solidFill>
                  <a:srgbClr val="006600"/>
                </a:solidFill>
                <a:latin typeface="Arial"/>
              </a:rPr>
              <a:t>100 LAT ZWIĄZKU LEŚNIKÓW  POLSKICH w RP</a:t>
            </a:r>
            <a:br/>
            <a:r>
              <a:rPr b="1" lang="pl-PL" sz="2800" spc="-1" strike="noStrike">
                <a:solidFill>
                  <a:srgbClr val="006600"/>
                </a:solidFill>
                <a:latin typeface="Arial"/>
              </a:rPr>
              <a:t>30 LAT ZLP w RP REGIONU OLSZTYŃSKIEGO</a:t>
            </a:r>
            <a:endParaRPr b="0" lang="pl-PL" sz="2800" spc="-1" strike="noStrike"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0" y="0"/>
            <a:ext cx="9143280" cy="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CustomShape 3"/>
          <p:cNvSpPr/>
          <p:nvPr/>
        </p:nvSpPr>
        <p:spPr>
          <a:xfrm>
            <a:off x="0" y="0"/>
            <a:ext cx="9143280" cy="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CustomShape 4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8" name="Picture 6" descr=""/>
          <p:cNvPicPr/>
          <p:nvPr/>
        </p:nvPicPr>
        <p:blipFill>
          <a:blip r:embed="rId1"/>
          <a:stretch/>
        </p:blipFill>
        <p:spPr>
          <a:xfrm>
            <a:off x="457200" y="1479600"/>
            <a:ext cx="8228880" cy="5188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66600" y="620640"/>
            <a:ext cx="8559000" cy="84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42000"/>
          </a:bodyPr>
          <a:p>
            <a:pPr algn="ctr">
              <a:lnSpc>
                <a:spcPct val="100000"/>
              </a:lnSpc>
            </a:pPr>
            <a:br/>
            <a:r>
              <a:rPr b="1" lang="pl-PL" sz="3680" spc="-1" strike="noStrike">
                <a:solidFill>
                  <a:srgbClr val="000000"/>
                </a:solidFill>
                <a:latin typeface="Arial"/>
              </a:rPr>
              <a:t>Kierunki działania Związku:</a:t>
            </a:r>
            <a:br/>
            <a:endParaRPr b="0" lang="pl-PL" sz="3680" spc="-1" strike="noStrike">
              <a:latin typeface="Arial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395280" y="1463760"/>
            <a:ext cx="8171640" cy="556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pl-PL" sz="2400" spc="-1" strike="noStrike">
                <a:solidFill>
                  <a:srgbClr val="000000"/>
                </a:solidFill>
                <a:latin typeface="Arial"/>
              </a:rPr>
              <a:t>Działania Związku powinny dotyczyć  obszarów wyznaczonych uchwałami i wnioskami Zjazdu Krajowego oraz:</a:t>
            </a:r>
            <a:endParaRPr b="0" lang="pl-PL" sz="24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/>
              <a:buChar char=""/>
            </a:pPr>
            <a:r>
              <a:rPr b="1" lang="pl-PL" sz="2000" spc="-1" strike="noStrike">
                <a:solidFill>
                  <a:srgbClr val="000000"/>
                </a:solidFill>
                <a:latin typeface="Arial"/>
              </a:rPr>
              <a:t>Mieszkaniowych</a:t>
            </a: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: rozwiązanych w sposób kompleksowy i jednoznaczny w połączeniu z programem Polskie Domy Drewniane</a:t>
            </a:r>
            <a:endParaRPr b="0" lang="pl-PL" sz="20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/>
              <a:buChar char=""/>
            </a:pPr>
            <a:r>
              <a:rPr b="1" lang="pl-PL" sz="2000" spc="-1" strike="noStrike">
                <a:solidFill>
                  <a:srgbClr val="000000"/>
                </a:solidFill>
                <a:latin typeface="Arial"/>
              </a:rPr>
              <a:t>Satysfakcjonujących leśników rozliczeń </a:t>
            </a: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za jazdy terenowe prywatnym środkiem transportowym oraz za utrzymanie kancelarii.</a:t>
            </a:r>
            <a:endParaRPr b="0" lang="pl-PL" sz="20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/>
              <a:buChar char=""/>
            </a:pPr>
            <a:r>
              <a:rPr b="1" lang="pl-PL" sz="2000" spc="-1" strike="noStrike">
                <a:solidFill>
                  <a:srgbClr val="000000"/>
                </a:solidFill>
                <a:latin typeface="Arial"/>
              </a:rPr>
              <a:t>Obciążenia pracą </a:t>
            </a: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na poszczególnych stanowiskach, zlikwidowaniu zbędnych obowiązków i dokumentacji</a:t>
            </a:r>
            <a:endParaRPr b="0" lang="pl-PL" sz="20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/>
              <a:buChar char=""/>
            </a:pPr>
            <a:r>
              <a:rPr b="1" lang="pl-PL" sz="2000" spc="-1" strike="noStrike">
                <a:solidFill>
                  <a:srgbClr val="000000"/>
                </a:solidFill>
                <a:latin typeface="Arial"/>
              </a:rPr>
              <a:t>Dostosowaniem zapisów PUZP do obecnej sytuacji </a:t>
            </a:r>
            <a:endParaRPr b="0" lang="pl-PL" sz="20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/>
              <a:buChar char=""/>
            </a:pPr>
            <a:r>
              <a:rPr b="1" lang="pl-PL" sz="2000" spc="-1" strike="noStrike">
                <a:solidFill>
                  <a:srgbClr val="000000"/>
                </a:solidFill>
                <a:latin typeface="Arial"/>
              </a:rPr>
              <a:t>Wprowadzenie ubezpieczenia OC pracowników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457200" y="274680"/>
            <a:ext cx="8228880" cy="92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latin typeface="Arial"/>
              </a:rPr>
              <a:t>Chcemy być partnerem…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225" name="CustomShape 2"/>
          <p:cNvSpPr/>
          <p:nvPr/>
        </p:nvSpPr>
        <p:spPr>
          <a:xfrm>
            <a:off x="457200" y="1268280"/>
            <a:ext cx="8228880" cy="4857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Związek Leśników Polskich w RP, nawiązując do tradycji swego protoplasty działającego w latach 1918-1939, za swój główny cel stawia obronę praw, godności zawodowej i interesów członków Związku i ich rodzin oraz dążenie do stałej poprawy ich bytu materialnego, poziomu kulturalnego i kwalifikacji zawodowych a także obronę polskiego leśnictwa, troskę o jego rozwój i trwałość gospodarki leśnej.</a:t>
            </a:r>
            <a:endParaRPr b="0" lang="pl-PL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2400" spc="-1" strike="noStrike">
                <a:solidFill>
                  <a:srgbClr val="000000"/>
                </a:solidFill>
                <a:latin typeface="Arial"/>
              </a:rPr>
              <a:t>Powstawanie ZLP w RP na terenie OZLP  w Olsztynie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227" name="CustomShape 2"/>
          <p:cNvSpPr/>
          <p:nvPr/>
        </p:nvSpPr>
        <p:spPr>
          <a:xfrm>
            <a:off x="4648320" y="1600200"/>
            <a:ext cx="403776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Notatka o spotkaniu Przewodniczących organizacji zwizkowych  funkcjonujących na terenie OZLP w Olsztynie 24.01.1990 r.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37 spośród 38 obecnych wypowiedziało się za utworzeniem ZLP.</a:t>
            </a:r>
            <a:endParaRPr b="0" lang="pl-PL" sz="2800" spc="-1" strike="noStrike">
              <a:latin typeface="Arial"/>
            </a:endParaRPr>
          </a:p>
        </p:txBody>
      </p:sp>
      <p:pic>
        <p:nvPicPr>
          <p:cNvPr id="228" name="Symbol zastępczy zawartości 6" descr=""/>
          <p:cNvPicPr/>
          <p:nvPr/>
        </p:nvPicPr>
        <p:blipFill>
          <a:blip r:embed="rId1"/>
          <a:stretch/>
        </p:blipFill>
        <p:spPr>
          <a:xfrm>
            <a:off x="779400" y="1600200"/>
            <a:ext cx="3393360" cy="4525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457200" y="272880"/>
            <a:ext cx="3007440" cy="116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CustomShape 2"/>
          <p:cNvSpPr/>
          <p:nvPr/>
        </p:nvSpPr>
        <p:spPr>
          <a:xfrm>
            <a:off x="457200" y="1125360"/>
            <a:ext cx="8435160" cy="500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1" lang="pl-PL" sz="4000" spc="-1" strike="noStrike">
                <a:solidFill>
                  <a:srgbClr val="000000"/>
                </a:solidFill>
                <a:latin typeface="Arial"/>
              </a:rPr>
              <a:t>Historia ZLP w RP na terenie                 RDLP w Olsztynie</a:t>
            </a:r>
            <a:endParaRPr b="0" lang="pl-PL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endParaRPr b="0" lang="pl-PL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1" lang="pl-PL" sz="4000" spc="-1" strike="noStrike">
                <a:solidFill>
                  <a:srgbClr val="000000"/>
                </a:solidFill>
                <a:latin typeface="Arial"/>
              </a:rPr>
              <a:t>Pod koniec roku 1992 zawiązał się komitet założycielski Związku Leśników Polskich na terenie działania RDLP w Olsztynie</a:t>
            </a:r>
            <a:endParaRPr b="0" lang="pl-PL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457200" y="189000"/>
            <a:ext cx="7786080" cy="64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2400" spc="-1" strike="noStrike">
                <a:solidFill>
                  <a:srgbClr val="000000"/>
                </a:solidFill>
                <a:latin typeface="Arial"/>
              </a:rPr>
              <a:t>Powstawanie ZLP w RP na terenie RDLP w Olsztynie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232" name="CustomShape 2"/>
          <p:cNvSpPr/>
          <p:nvPr/>
        </p:nvSpPr>
        <p:spPr>
          <a:xfrm>
            <a:off x="611640" y="980640"/>
            <a:ext cx="8228880" cy="514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1" lang="pl-PL" sz="3200" spc="-1" strike="noStrike">
                <a:solidFill>
                  <a:srgbClr val="000000"/>
                </a:solidFill>
                <a:latin typeface="Arial"/>
              </a:rPr>
              <a:t>W skład tego komitetu wchodzili między innymi:</a:t>
            </a:r>
            <a:endParaRPr b="0" lang="pl-PL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1" lang="pl-PL" sz="3200" spc="-1" strike="noStrike">
                <a:solidFill>
                  <a:srgbClr val="000000"/>
                </a:solidFill>
                <a:latin typeface="Arial"/>
              </a:rPr>
              <a:t>Jan Chodyna, Wiesław Wańkiewicz, Zbigniew Pampuch, Henryk Nowack, Elżbieta Książaki, Zbigniew Harmaciński.</a:t>
            </a:r>
            <a:endParaRPr b="0" lang="pl-PL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1" lang="pl-PL" sz="3200" spc="-1" strike="noStrike">
                <a:solidFill>
                  <a:srgbClr val="000000"/>
                </a:solidFill>
                <a:latin typeface="Arial"/>
              </a:rPr>
              <a:t>Pierwsze organizacje zakładowe powstały w nadleśnictwach: </a:t>
            </a:r>
            <a:r>
              <a:rPr b="1" lang="pl-PL" sz="3200" spc="-1" strike="noStrike">
                <a:solidFill>
                  <a:srgbClr val="ff0000"/>
                </a:solidFill>
                <a:latin typeface="Arial"/>
              </a:rPr>
              <a:t>Ciechanów, Iława, Lidzbark, Ostrów Maz</a:t>
            </a:r>
            <a:r>
              <a:rPr b="1" lang="pl-PL" sz="3200" spc="-1" strike="noStrike">
                <a:solidFill>
                  <a:srgbClr val="000000"/>
                </a:solidFill>
                <a:latin typeface="Arial"/>
              </a:rPr>
              <a:t>., </a:t>
            </a:r>
            <a:r>
              <a:rPr b="1" lang="pl-PL" sz="3200" spc="-1" strike="noStrike">
                <a:solidFill>
                  <a:srgbClr val="ff0000"/>
                </a:solidFill>
                <a:latin typeface="Arial"/>
              </a:rPr>
              <a:t>Przasnysz,</a:t>
            </a:r>
            <a:r>
              <a:rPr b="1" lang="pl-PL" sz="32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pl-PL" sz="3200" spc="-1" strike="noStrike">
                <a:solidFill>
                  <a:srgbClr val="ff0000"/>
                </a:solidFill>
                <a:latin typeface="Arial"/>
              </a:rPr>
              <a:t>Pułtusk, Spychowo, Wielbark</a:t>
            </a:r>
            <a:endParaRPr b="0" lang="pl-PL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685800" y="2852640"/>
            <a:ext cx="7771680" cy="79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3600" spc="-1" strike="noStrike">
                <a:solidFill>
                  <a:srgbClr val="000000"/>
                </a:solidFill>
                <a:latin typeface="Arial"/>
              </a:rPr>
              <a:t>W maju 1993 odbył się pierwszy Zjazd nowego związku. Przewodniczącym został wybrany Wiesław Wańkiewicz, zastępcami Jan Chodyna i Henryk Nowacki. Pierwszą Przewodnicząca Komisji Rewizyjnej została Elżbieta Książak.</a:t>
            </a:r>
            <a:br/>
            <a:r>
              <a:rPr b="1" lang="pl-PL" sz="3600" spc="-1" strike="noStrike">
                <a:solidFill>
                  <a:srgbClr val="000000"/>
                </a:solidFill>
                <a:latin typeface="Arial"/>
              </a:rPr>
              <a:t>W latach 1994 - 2000 Przewodniczącym był kol. Jan Chodyna.</a:t>
            </a:r>
            <a:endParaRPr b="0" lang="pl-PL" sz="3600" spc="-1" strike="noStrike">
              <a:latin typeface="Arial"/>
            </a:endParaRPr>
          </a:p>
        </p:txBody>
      </p:sp>
      <p:sp>
        <p:nvSpPr>
          <p:cNvPr id="234" name="CustomShape 2"/>
          <p:cNvSpPr/>
          <p:nvPr/>
        </p:nvSpPr>
        <p:spPr>
          <a:xfrm>
            <a:off x="1371600" y="3886200"/>
            <a:ext cx="6400080" cy="256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3600" spc="-1" strike="noStrike">
                <a:solidFill>
                  <a:srgbClr val="000000"/>
                </a:solidFill>
                <a:latin typeface="Arial"/>
              </a:rPr>
              <a:t>Działanie kolegów Jana Chodyny, Przewodniczącego Okręgu oraz Piotra Panasiuka, Przewodniczącego organizacji zakładowej związku w biurze RDLP doprowadziły do odbycia Sprawozdawczo-Wyborczego Zjazdu Regionu jako zjazdu zjednoczeniowego.</a:t>
            </a:r>
            <a:endParaRPr b="0" lang="pl-PL" sz="3600" spc="-1" strike="noStrike">
              <a:latin typeface="Arial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685800" y="5157720"/>
            <a:ext cx="7771680" cy="169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br/>
            <a:r>
              <a:rPr b="1" lang="pl-PL" sz="3200" spc="-1" strike="noStrike">
                <a:solidFill>
                  <a:srgbClr val="000000"/>
                </a:solidFill>
                <a:latin typeface="Arial"/>
              </a:rPr>
              <a:t>Podczas tego Zjazdu do ZLP w RP Okręgu Olsztyńskiego przystąpiło 5 organizacji zakładowych zrzeszonych w innych centralach związkowych. Akces do ZLP złożyły organizacje z: biura RDLP oraz Nadleśnictw Bartoszyce, Kudypy, Nidzica i Wipsowo.</a:t>
            </a:r>
            <a:br/>
            <a:br/>
            <a:br/>
            <a:br/>
            <a:br/>
            <a:br/>
            <a:br/>
            <a:br/>
            <a:br/>
            <a:br/>
            <a:r>
              <a:rPr b="1" lang="pl-PL" sz="3200" spc="-1" strike="noStrike">
                <a:solidFill>
                  <a:srgbClr val="000000"/>
                </a:solidFill>
                <a:latin typeface="Arial"/>
              </a:rPr>
              <a:t>Na tym Zjeździe Przewodniczącym wybrano kol. Zygmunta Zbigniewa Pampucha a szefem Komisji Rewizyjnej kol. Bogdana Cybulskiego.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238" name="CustomShape 2"/>
          <p:cNvSpPr/>
          <p:nvPr/>
        </p:nvSpPr>
        <p:spPr>
          <a:xfrm>
            <a:off x="395280" y="4292640"/>
            <a:ext cx="8424000" cy="23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457200" y="1125360"/>
            <a:ext cx="8228880" cy="500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1" lang="pl-PL" sz="3200" spc="-1" strike="noStrike">
                <a:solidFill>
                  <a:srgbClr val="000000"/>
                </a:solidFill>
                <a:latin typeface="Arial"/>
              </a:rPr>
              <a:t>Na Zjeździe Przewodniczącym wybrano kol. Zygmunta Zbigniewa Pampucha a szefem Komisji Rewizyjnej kol. Bogdana Cybulskiego.</a:t>
            </a:r>
            <a:endParaRPr b="0" lang="pl-PL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01"/>
              </a:spcBef>
            </a:pPr>
            <a:endParaRPr b="0" lang="pl-PL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1" lang="pl-PL" sz="3200" spc="-1" strike="noStrike">
                <a:solidFill>
                  <a:srgbClr val="000000"/>
                </a:solidFill>
                <a:latin typeface="Arial"/>
              </a:rPr>
              <a:t>Dokonano zmiany nazwy z Rady </a:t>
            </a:r>
            <a:r>
              <a:rPr b="1" lang="pl-PL" sz="3200" spc="-1" strike="noStrike">
                <a:solidFill>
                  <a:srgbClr val="ff0000"/>
                </a:solidFill>
                <a:latin typeface="Arial"/>
              </a:rPr>
              <a:t>Okręgu na Radę Regionu  Związku Leśników Polskich Regionu Olszyńskiego,</a:t>
            </a:r>
            <a:r>
              <a:rPr b="1" lang="pl-PL" sz="3200" spc="-1" strike="noStrike">
                <a:solidFill>
                  <a:srgbClr val="000000"/>
                </a:solidFill>
                <a:latin typeface="Arial"/>
              </a:rPr>
              <a:t> która obowiązuje do dzisiaj.</a:t>
            </a:r>
            <a:endParaRPr b="0" lang="pl-PL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3600" spc="-1" strike="noStrike">
                <a:solidFill>
                  <a:srgbClr val="000000"/>
                </a:solidFill>
                <a:latin typeface="Arial"/>
              </a:rPr>
              <a:t>W kolejnych latach powstawały kolejne organizacje zakładowe ZLP -Były to organizacje w Nadleśnictwach: Mrągowo, Jagiełek, Olsztynek, Górowo.</a:t>
            </a:r>
            <a:endParaRPr b="0" lang="pl-PL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3600" spc="-1" strike="noStrike">
                <a:solidFill>
                  <a:srgbClr val="000000"/>
                </a:solidFill>
                <a:latin typeface="Arial"/>
              </a:rPr>
              <a:t>W roku 2015 nasz Region liczył 545 członków a o</a:t>
            </a:r>
            <a:r>
              <a:rPr b="1" lang="pl-PL" sz="3600" spc="-1" strike="noStrike">
                <a:solidFill>
                  <a:srgbClr val="000000"/>
                </a:solidFill>
                <a:latin typeface="Arial"/>
              </a:rPr>
              <a:t>becnie w roku 2024</a:t>
            </a:r>
            <a:endParaRPr b="0" lang="pl-PL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3600" spc="-1" strike="noStrike">
                <a:solidFill>
                  <a:srgbClr val="000000"/>
                </a:solidFill>
                <a:latin typeface="Arial"/>
              </a:rPr>
              <a:t>w 22 organizacjach zakładowych zrzeszamy 788 członków.</a:t>
            </a:r>
            <a:endParaRPr b="0" lang="pl-PL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be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457200" y="115920"/>
            <a:ext cx="8228880" cy="64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3600" spc="-1" strike="noStrike">
                <a:solidFill>
                  <a:srgbClr val="000000"/>
                </a:solidFill>
                <a:latin typeface="Arial"/>
              </a:rPr>
              <a:t>Lata 1918-1939</a:t>
            </a:r>
            <a:endParaRPr b="0" lang="pl-PL" sz="3600" spc="-1" strike="noStrike">
              <a:latin typeface="Arial"/>
            </a:endParaRPr>
          </a:p>
        </p:txBody>
      </p:sp>
      <p:pic>
        <p:nvPicPr>
          <p:cNvPr id="200" name="Symbol zastępczy zawartości 3" descr=""/>
          <p:cNvPicPr/>
          <p:nvPr/>
        </p:nvPicPr>
        <p:blipFill>
          <a:blip r:embed="rId1"/>
          <a:stretch/>
        </p:blipFill>
        <p:spPr>
          <a:xfrm>
            <a:off x="195120" y="4173480"/>
            <a:ext cx="2148840" cy="2545560"/>
          </a:xfrm>
          <a:prstGeom prst="rect">
            <a:avLst/>
          </a:prstGeom>
          <a:ln>
            <a:noFill/>
          </a:ln>
        </p:spPr>
      </p:pic>
      <p:sp>
        <p:nvSpPr>
          <p:cNvPr id="201" name="CustomShape 2"/>
          <p:cNvSpPr/>
          <p:nvPr/>
        </p:nvSpPr>
        <p:spPr>
          <a:xfrm>
            <a:off x="179280" y="1349280"/>
            <a:ext cx="8365320" cy="85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9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pl-PL" sz="1800" spc="-1" strike="noStrike">
              <a:latin typeface="Arial"/>
            </a:endParaRPr>
          </a:p>
        </p:txBody>
      </p:sp>
      <p:pic>
        <p:nvPicPr>
          <p:cNvPr id="202" name="Obraz 1" descr=""/>
          <p:cNvPicPr/>
          <p:nvPr/>
        </p:nvPicPr>
        <p:blipFill>
          <a:blip r:embed="rId2"/>
          <a:stretch/>
        </p:blipFill>
        <p:spPr>
          <a:xfrm>
            <a:off x="826920" y="812880"/>
            <a:ext cx="7598520" cy="3407760"/>
          </a:xfrm>
          <a:prstGeom prst="rect">
            <a:avLst/>
          </a:prstGeom>
          <a:ln>
            <a:noFill/>
          </a:ln>
        </p:spPr>
      </p:pic>
      <p:pic>
        <p:nvPicPr>
          <p:cNvPr id="203" name="Obraz 2" descr=""/>
          <p:cNvPicPr/>
          <p:nvPr/>
        </p:nvPicPr>
        <p:blipFill>
          <a:blip r:embed="rId3"/>
          <a:stretch/>
        </p:blipFill>
        <p:spPr>
          <a:xfrm>
            <a:off x="2843280" y="4508640"/>
            <a:ext cx="5976360" cy="1600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4000" spc="-1" strike="noStrike">
                <a:solidFill>
                  <a:srgbClr val="000000"/>
                </a:solidFill>
                <a:latin typeface="Arial"/>
              </a:rPr>
              <a:t>Zmiana w Związku</a:t>
            </a:r>
            <a:endParaRPr b="0" lang="pl-PL" sz="4000" spc="-1" strike="noStrike">
              <a:latin typeface="Arial"/>
            </a:endParaRPr>
          </a:p>
        </p:txBody>
      </p:sp>
      <p:sp>
        <p:nvSpPr>
          <p:cNvPr id="242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1" lang="pl-PL" sz="3200" spc="-1" strike="noStrike">
                <a:solidFill>
                  <a:srgbClr val="000000"/>
                </a:solidFill>
                <a:latin typeface="Arial"/>
              </a:rPr>
              <a:t>Z powodu powołania kol. Z. Pampucha na stanowisko Nadleśniczego Nadleśnictwa Bartoszyce w czerwcu 2009 roku odbył się Nadzwyczajny Zjazd Regionu,na którym na Przewodniczącego Regionu został wybrany Andrzej Borkowski.</a:t>
            </a:r>
            <a:endParaRPr b="0" lang="pl-PL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457200" y="274680"/>
            <a:ext cx="8228880" cy="70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4000" spc="-1" strike="noStrike">
                <a:solidFill>
                  <a:srgbClr val="000000"/>
                </a:solidFill>
                <a:latin typeface="Arial"/>
              </a:rPr>
              <a:t>Obecne władze Regionu</a:t>
            </a:r>
            <a:endParaRPr b="0" lang="pl-PL" sz="4000" spc="-1" strike="noStrike">
              <a:latin typeface="Arial"/>
            </a:endParaRPr>
          </a:p>
        </p:txBody>
      </p:sp>
      <p:sp>
        <p:nvSpPr>
          <p:cNvPr id="244" name="CustomShape 2"/>
          <p:cNvSpPr/>
          <p:nvPr/>
        </p:nvSpPr>
        <p:spPr>
          <a:xfrm>
            <a:off x="457200" y="1484280"/>
            <a:ext cx="8228880" cy="464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1" lang="pl-PL" sz="2000" spc="-1" strike="noStrike">
                <a:solidFill>
                  <a:srgbClr val="000000"/>
                </a:solidFill>
                <a:latin typeface="Arial"/>
              </a:rPr>
              <a:t>Niestety w wyniku nagłej choroby w roku 2020 „odszedł” od nas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1" lang="pl-PL" sz="2000" spc="-1" strike="noStrike">
                <a:solidFill>
                  <a:srgbClr val="000000"/>
                </a:solidFill>
                <a:latin typeface="Arial"/>
              </a:rPr>
              <a:t>Kol.Andrzej Borkowski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pl-PL" sz="1800" spc="-1" strike="noStrike">
                <a:solidFill>
                  <a:srgbClr val="000000"/>
                </a:solidFill>
                <a:latin typeface="Arial"/>
              </a:rPr>
              <a:t>W związku z tym w lipcu 2021 roku Zjazd wybrał nowe władze Regionu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pl-PL" sz="1800" spc="-1" strike="noStrike">
                <a:solidFill>
                  <a:srgbClr val="000000"/>
                </a:solidFill>
                <a:latin typeface="Arial"/>
              </a:rPr>
              <a:t>W składzie: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pl-PL" sz="2400" spc="-1" strike="noStrike">
                <a:solidFill>
                  <a:srgbClr val="000000"/>
                </a:solidFill>
                <a:latin typeface="Arial"/>
              </a:rPr>
              <a:t>Przewodniczący – Mirosław Choroś</a:t>
            </a:r>
            <a:r>
              <a:rPr b="1" lang="pl-PL" sz="2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pl-PL" sz="2400" spc="-1" strike="noStrike">
                <a:solidFill>
                  <a:srgbClr val="000000"/>
                </a:solidFill>
                <a:latin typeface="Arial"/>
              </a:rPr>
              <a:t>       </a:t>
            </a:r>
            <a:r>
              <a:rPr b="1" lang="pl-PL" sz="2400" spc="-1" strike="noStrike">
                <a:solidFill>
                  <a:srgbClr val="ff0000"/>
                </a:solidFill>
                <a:latin typeface="Arial"/>
              </a:rPr>
              <a:t>Ciechanów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1" lang="pl-PL" sz="2000" spc="-1" strike="noStrike">
                <a:solidFill>
                  <a:srgbClr val="000000"/>
                </a:solidFill>
                <a:latin typeface="Arial"/>
              </a:rPr>
              <a:t>Wice Przewodniczący – Marlena Sikorska               </a:t>
            </a:r>
            <a:r>
              <a:rPr b="1" lang="pl-PL" sz="2000" spc="-1" strike="noStrike">
                <a:solidFill>
                  <a:srgbClr val="ff0000"/>
                </a:solidFill>
                <a:latin typeface="Arial"/>
              </a:rPr>
              <a:t>RDLP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1" lang="pl-PL" sz="2000" spc="-1" strike="noStrike">
                <a:solidFill>
                  <a:srgbClr val="000000"/>
                </a:solidFill>
                <a:latin typeface="Arial"/>
              </a:rPr>
              <a:t>Wice Przewodniczący  - Waldemar Burandt             </a:t>
            </a:r>
            <a:r>
              <a:rPr b="1" lang="pl-PL" sz="2000" spc="-1" strike="noStrike">
                <a:solidFill>
                  <a:srgbClr val="ff0000"/>
                </a:solidFill>
                <a:latin typeface="Arial"/>
              </a:rPr>
              <a:t>Olsztynek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1" lang="pl-PL" sz="2000" spc="-1" strike="noStrike">
                <a:solidFill>
                  <a:srgbClr val="000000"/>
                </a:solidFill>
                <a:latin typeface="Arial"/>
              </a:rPr>
              <a:t>Członek Prezydium -   Grzegorz Baniak</a:t>
            </a:r>
            <a:r>
              <a:rPr b="1" lang="pl-PL" sz="20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pl-PL" sz="20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pl-PL" sz="2000" spc="-1" strike="noStrike">
                <a:solidFill>
                  <a:srgbClr val="000000"/>
                </a:solidFill>
                <a:latin typeface="Arial"/>
              </a:rPr>
              <a:t>          </a:t>
            </a:r>
            <a:r>
              <a:rPr b="1" lang="pl-PL" sz="2000" spc="-1" strike="noStrike">
                <a:solidFill>
                  <a:srgbClr val="ff0000"/>
                </a:solidFill>
                <a:latin typeface="Arial"/>
              </a:rPr>
              <a:t>Górowo IŁ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1" lang="pl-PL" sz="2000" spc="-1" strike="noStrike">
                <a:solidFill>
                  <a:srgbClr val="000000"/>
                </a:solidFill>
                <a:latin typeface="Arial"/>
              </a:rPr>
              <a:t>Członek Prezydium -   Sławomir Brzostek                </a:t>
            </a:r>
            <a:r>
              <a:rPr b="1" lang="pl-PL" sz="2000" spc="-1" strike="noStrike">
                <a:solidFill>
                  <a:srgbClr val="ff0000"/>
                </a:solidFill>
                <a:latin typeface="Arial"/>
              </a:rPr>
              <a:t>Olsztyn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1" lang="pl-PL" sz="20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pl-PL" sz="20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pl-PL" sz="20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pl-PL" sz="20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pl-PL" sz="2000" spc="-1" strike="noStrike">
                <a:solidFill>
                  <a:srgbClr val="000000"/>
                </a:solidFill>
                <a:latin typeface="Arial"/>
              </a:rPr>
              <a:t>	</a:t>
            </a:r>
            <a:endParaRPr b="0" lang="pl-PL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46548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4400" spc="-1" strike="noStrike">
                <a:solidFill>
                  <a:srgbClr val="000000"/>
                </a:solidFill>
                <a:latin typeface="Arial"/>
              </a:rPr>
              <a:t>Delegaci na jazd Krajowy Z</a:t>
            </a:r>
            <a:r>
              <a:rPr b="0" lang="pl-PL" sz="4400" spc="-1" strike="noStrike">
                <a:solidFill>
                  <a:srgbClr val="000000"/>
                </a:solidFill>
                <a:latin typeface="Arial"/>
              </a:rPr>
              <a:t>LP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246" name="CustomShape 2"/>
          <p:cNvSpPr/>
          <p:nvPr/>
        </p:nvSpPr>
        <p:spPr>
          <a:xfrm>
            <a:off x="539640" y="1268280"/>
            <a:ext cx="8228880" cy="50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1" lang="pl-PL" sz="2800" spc="-1" strike="noStrike">
                <a:solidFill>
                  <a:srgbClr val="000000"/>
                </a:solidFill>
                <a:latin typeface="Arial"/>
              </a:rPr>
              <a:t>Mirosław Choroś</a:t>
            </a:r>
            <a:r>
              <a:rPr b="1" lang="pl-PL" sz="2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pl-PL" sz="2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pl-PL" sz="2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pl-PL" sz="2800" spc="-1" strike="noStrike">
                <a:solidFill>
                  <a:srgbClr val="000000"/>
                </a:solidFill>
                <a:latin typeface="Arial"/>
              </a:rPr>
              <a:t>               </a:t>
            </a:r>
            <a:r>
              <a:rPr b="1" lang="pl-PL" sz="2800" spc="-1" strike="noStrike">
                <a:solidFill>
                  <a:srgbClr val="ff0000"/>
                </a:solidFill>
                <a:latin typeface="Arial"/>
              </a:rPr>
              <a:t>Ciechanów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1" lang="pl-PL" sz="2800" spc="-1" strike="noStrike">
                <a:solidFill>
                  <a:srgbClr val="000000"/>
                </a:solidFill>
                <a:latin typeface="Arial"/>
              </a:rPr>
              <a:t>Bogdan Cybulski</a:t>
            </a:r>
            <a:r>
              <a:rPr b="1" lang="pl-PL" sz="2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pl-PL" sz="2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pl-PL" sz="2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pl-PL" sz="2800" spc="-1" strike="noStrike">
                <a:solidFill>
                  <a:srgbClr val="000000"/>
                </a:solidFill>
                <a:latin typeface="Arial"/>
              </a:rPr>
              <a:t>               </a:t>
            </a:r>
            <a:r>
              <a:rPr b="1" lang="pl-PL" sz="2800" spc="-1" strike="noStrike">
                <a:solidFill>
                  <a:srgbClr val="ff0000"/>
                </a:solidFill>
                <a:latin typeface="Arial"/>
              </a:rPr>
              <a:t>Przasnysz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1" lang="pl-PL" sz="2800" spc="-1" strike="noStrike">
                <a:solidFill>
                  <a:srgbClr val="000000"/>
                </a:solidFill>
                <a:latin typeface="Arial"/>
              </a:rPr>
              <a:t>Gerard Sulej</a:t>
            </a:r>
            <a:r>
              <a:rPr b="1" lang="pl-PL" sz="2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pl-PL" sz="2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pl-PL" sz="2800" spc="-1" strike="noStrike">
                <a:solidFill>
                  <a:srgbClr val="000000"/>
                </a:solidFill>
                <a:latin typeface="Arial"/>
              </a:rPr>
              <a:t>          </a:t>
            </a:r>
            <a:r>
              <a:rPr b="1" lang="pl-PL" sz="2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pl-PL" sz="2800" spc="-1" strike="noStrike">
                <a:solidFill>
                  <a:srgbClr val="000000"/>
                </a:solidFill>
                <a:latin typeface="Arial"/>
              </a:rPr>
              <a:t>               </a:t>
            </a:r>
            <a:r>
              <a:rPr b="1" lang="pl-PL" sz="2800" spc="-1" strike="noStrike">
                <a:solidFill>
                  <a:srgbClr val="ff0000"/>
                </a:solidFill>
                <a:latin typeface="Arial"/>
              </a:rPr>
              <a:t>Iława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1" lang="pl-PL" sz="2800" spc="-1" strike="noStrike">
                <a:solidFill>
                  <a:srgbClr val="000000"/>
                </a:solidFill>
                <a:latin typeface="Arial"/>
              </a:rPr>
              <a:t>Waldemar Burandt                        </a:t>
            </a:r>
            <a:r>
              <a:rPr b="1" lang="pl-PL" sz="2800" spc="-1" strike="noStrike">
                <a:solidFill>
                  <a:srgbClr val="ff0000"/>
                </a:solidFill>
                <a:latin typeface="Arial"/>
              </a:rPr>
              <a:t>Olsztynek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1" lang="pl-PL" sz="2800" spc="-1" strike="noStrike">
                <a:solidFill>
                  <a:srgbClr val="000000"/>
                </a:solidFill>
                <a:latin typeface="Arial"/>
              </a:rPr>
              <a:t>Alfred Borowski                            </a:t>
            </a:r>
            <a:r>
              <a:rPr b="1" lang="pl-PL" sz="2800" spc="-1" strike="noStrike">
                <a:solidFill>
                  <a:srgbClr val="ff0000"/>
                </a:solidFill>
                <a:latin typeface="Arial"/>
              </a:rPr>
              <a:t>Wipsowo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1" lang="pl-PL" sz="2800" spc="-1" strike="noStrike">
                <a:solidFill>
                  <a:srgbClr val="000000"/>
                </a:solidFill>
                <a:latin typeface="Arial"/>
              </a:rPr>
              <a:t>Mariusz Sękowski                         </a:t>
            </a:r>
            <a:r>
              <a:rPr b="1" lang="pl-PL" sz="2800" spc="-1" strike="noStrike">
                <a:solidFill>
                  <a:srgbClr val="ff0000"/>
                </a:solidFill>
                <a:latin typeface="Arial"/>
              </a:rPr>
              <a:t>Lidzbark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1" lang="pl-PL" sz="2800" spc="-1" strike="noStrike">
                <a:solidFill>
                  <a:srgbClr val="000000"/>
                </a:solidFill>
                <a:latin typeface="Arial"/>
              </a:rPr>
              <a:t>Kinga Sulej</a:t>
            </a:r>
            <a:r>
              <a:rPr b="1" lang="pl-PL" sz="2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pl-PL" sz="2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pl-PL" sz="2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pl-PL" sz="2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pl-PL" sz="2800" spc="-1" strike="noStrike">
                <a:solidFill>
                  <a:srgbClr val="000000"/>
                </a:solidFill>
                <a:latin typeface="Arial"/>
              </a:rPr>
              <a:t>                    </a:t>
            </a:r>
            <a:r>
              <a:rPr b="1" lang="pl-PL" sz="2800" spc="-1" strike="noStrike">
                <a:solidFill>
                  <a:srgbClr val="ff0000"/>
                </a:solidFill>
                <a:latin typeface="Arial"/>
              </a:rPr>
              <a:t>Iława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1" lang="pl-PL" sz="2800" spc="-1" strike="noStrike">
                <a:solidFill>
                  <a:srgbClr val="000000"/>
                </a:solidFill>
                <a:latin typeface="Arial"/>
              </a:rPr>
              <a:t>Zbigniew Ulatowski</a:t>
            </a:r>
            <a:r>
              <a:rPr b="1" lang="pl-PL" sz="2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pl-PL" sz="2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pl-PL" sz="2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pl-PL" sz="2800" spc="-1" strike="noStrike">
                <a:solidFill>
                  <a:srgbClr val="000000"/>
                </a:solidFill>
                <a:latin typeface="Arial"/>
              </a:rPr>
              <a:t>           </a:t>
            </a:r>
            <a:r>
              <a:rPr b="1" lang="pl-PL" sz="2800" spc="-1" strike="noStrike">
                <a:solidFill>
                  <a:srgbClr val="ff0000"/>
                </a:solidFill>
                <a:latin typeface="Arial"/>
              </a:rPr>
              <a:t>Przasnysz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1" lang="pl-PL" sz="2800" spc="-1" strike="noStrike">
                <a:solidFill>
                  <a:srgbClr val="000000"/>
                </a:solidFill>
                <a:latin typeface="Arial"/>
              </a:rPr>
              <a:t>Krzysztof Jabłoński</a:t>
            </a:r>
            <a:r>
              <a:rPr b="1" lang="pl-PL" sz="2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pl-PL" sz="2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pl-PL" sz="2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pl-PL" sz="2800" spc="-1" strike="noStrike">
                <a:solidFill>
                  <a:srgbClr val="000000"/>
                </a:solidFill>
                <a:latin typeface="Arial"/>
              </a:rPr>
              <a:t>           </a:t>
            </a:r>
            <a:r>
              <a:rPr b="1" lang="pl-PL" sz="2800" spc="-1" strike="noStrike">
                <a:solidFill>
                  <a:srgbClr val="ff0000"/>
                </a:solidFill>
                <a:latin typeface="Arial"/>
              </a:rPr>
              <a:t>Spychowo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pl-PL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pl-PL" sz="2400" spc="-1" strike="noStrike">
                <a:solidFill>
                  <a:srgbClr val="ff0000"/>
                </a:solidFill>
                <a:latin typeface="Arial"/>
              </a:rPr>
              <a:t>Nadanie i Wręczenie Sztandaru Związkowi Leśników Polskich w Rzeczypospolitej Polskiej Regionu Olsztyń</a:t>
            </a:r>
            <a:r>
              <a:rPr b="1" lang="pl-PL" sz="2400" spc="-1" strike="noStrike">
                <a:solidFill>
                  <a:srgbClr val="ff0000"/>
                </a:solidFill>
                <a:latin typeface="Arial"/>
              </a:rPr>
              <a:t>skiego</a:t>
            </a:r>
            <a:endParaRPr b="0" lang="pl-PL" sz="2400" spc="-1" strike="noStrike">
              <a:latin typeface="Arial"/>
            </a:endParaRPr>
          </a:p>
        </p:txBody>
      </p:sp>
      <p:pic>
        <p:nvPicPr>
          <p:cNvPr id="248" name="Symbol zastępczy zawartości 4" descr=""/>
          <p:cNvPicPr/>
          <p:nvPr/>
        </p:nvPicPr>
        <p:blipFill>
          <a:blip r:embed="rId1"/>
          <a:stretch/>
        </p:blipFill>
        <p:spPr>
          <a:xfrm>
            <a:off x="961920" y="1782720"/>
            <a:ext cx="3028320" cy="4525200"/>
          </a:xfrm>
          <a:prstGeom prst="rect">
            <a:avLst/>
          </a:prstGeom>
          <a:ln>
            <a:noFill/>
          </a:ln>
        </p:spPr>
      </p:pic>
      <p:sp>
        <p:nvSpPr>
          <p:cNvPr id="249" name="CustomShape 2"/>
          <p:cNvSpPr/>
          <p:nvPr/>
        </p:nvSpPr>
        <p:spPr>
          <a:xfrm>
            <a:off x="4648320" y="1600200"/>
            <a:ext cx="403776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1" lang="pl-PL" sz="2800" spc="-1" strike="noStrike">
                <a:solidFill>
                  <a:srgbClr val="000000"/>
                </a:solidFill>
                <a:latin typeface="Arial"/>
              </a:rPr>
              <a:t>10 września 2010 roku w Waplewie </a:t>
            </a: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odbyła się uroczystość nadania i wręczenia Sztandaru ZLP w RP Regionu Olsztyńskiego. Ówczesny Przewodniczący ZLPwRP, kol. Jerzy Przybylski odczytał akt nadania sztandaru a następnie wręczyl go.</a:t>
            </a:r>
            <a:endParaRPr b="0" lang="pl-PL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pl-PL" sz="2400" spc="-1" strike="noStrike">
                <a:solidFill>
                  <a:srgbClr val="ff0000"/>
                </a:solidFill>
                <a:latin typeface="Arial"/>
              </a:rPr>
              <a:t>Nadanie i Wręczenie Sztandaru Związkowi Leśników Polskich w Rzeczypospolitej Polskiej Regionu Olsztyńskiego</a:t>
            </a:r>
            <a:endParaRPr b="0" lang="pl-PL" sz="2400" spc="-1" strike="noStrike">
              <a:latin typeface="Arial"/>
            </a:endParaRPr>
          </a:p>
        </p:txBody>
      </p:sp>
      <p:pic>
        <p:nvPicPr>
          <p:cNvPr id="251" name="Symbol zastępczy zawartości 6" descr=""/>
          <p:cNvPicPr/>
          <p:nvPr/>
        </p:nvPicPr>
        <p:blipFill>
          <a:blip r:embed="rId1"/>
          <a:stretch/>
        </p:blipFill>
        <p:spPr>
          <a:xfrm>
            <a:off x="843120" y="1600200"/>
            <a:ext cx="3266280" cy="2185200"/>
          </a:xfrm>
          <a:prstGeom prst="rect">
            <a:avLst/>
          </a:prstGeom>
          <a:ln>
            <a:noFill/>
          </a:ln>
        </p:spPr>
      </p:pic>
      <p:sp>
        <p:nvSpPr>
          <p:cNvPr id="252" name="CustomShape 2"/>
          <p:cNvSpPr/>
          <p:nvPr/>
        </p:nvSpPr>
        <p:spPr>
          <a:xfrm>
            <a:off x="4648320" y="1600200"/>
            <a:ext cx="4037760" cy="218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Duży wkład w ufundowanie Sztandaru wniosły nasze jednostki organizacyjne.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Wręczenie Sztandaru odbyło się w obecności wielu gości, niektórzy spośród nich są obecni na dzisiejszej uroczystości</a:t>
            </a:r>
            <a:endParaRPr b="0" lang="pl-PL" sz="2800" spc="-1" strike="noStrike">
              <a:latin typeface="Arial"/>
            </a:endParaRPr>
          </a:p>
        </p:txBody>
      </p:sp>
      <p:pic>
        <p:nvPicPr>
          <p:cNvPr id="253" name="Symbol zastępczy zawartości 7" descr=""/>
          <p:cNvPicPr/>
          <p:nvPr/>
        </p:nvPicPr>
        <p:blipFill>
          <a:blip r:embed="rId2"/>
          <a:stretch/>
        </p:blipFill>
        <p:spPr>
          <a:xfrm>
            <a:off x="843120" y="3938760"/>
            <a:ext cx="3266280" cy="2187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457200" y="274680"/>
            <a:ext cx="8228880" cy="106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4000" spc="-1" strike="noStrike">
                <a:solidFill>
                  <a:srgbClr val="000000"/>
                </a:solidFill>
                <a:latin typeface="Arial"/>
              </a:rPr>
              <a:t>Akcje protestacyjne z naszym udziałem</a:t>
            </a:r>
            <a:endParaRPr b="0" lang="pl-PL" sz="4000" spc="-1" strike="noStrike">
              <a:latin typeface="Arial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457200" y="1557360"/>
            <a:ext cx="8228880" cy="503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/>
              <a:buChar char=""/>
            </a:pPr>
            <a:r>
              <a:rPr b="1" lang="pl-PL" sz="2000" spc="-1" strike="noStrike">
                <a:solidFill>
                  <a:srgbClr val="000000"/>
                </a:solidFill>
                <a:latin typeface="Arial"/>
              </a:rPr>
              <a:t>Udział grupy ponad 200 członków w proteście pod Sejmem 24 listopada 2010 r. przeciwko włączeniu LP do sektora finansów publicznych.</a:t>
            </a:r>
            <a:endParaRPr b="0" lang="pl-PL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/>
              <a:buChar char=""/>
            </a:pPr>
            <a:r>
              <a:rPr b="1" lang="pl-PL" sz="2000" spc="-1" strike="noStrike">
                <a:solidFill>
                  <a:srgbClr val="000000"/>
                </a:solidFill>
                <a:latin typeface="Arial"/>
              </a:rPr>
              <a:t>Wsparcie kolegów ZLP Parków Narodowych w 2015 r. w walce o sprawy pracowników Parków Narodowych w Polsce – Strzegowo k/Ciechanowa trasa E-7</a:t>
            </a:r>
            <a:endParaRPr b="0" lang="pl-PL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/>
              <a:buChar char=""/>
            </a:pPr>
            <a:r>
              <a:rPr b="1" lang="pl-PL" sz="2000" spc="-1" strike="noStrike">
                <a:solidFill>
                  <a:srgbClr val="000000"/>
                </a:solidFill>
                <a:latin typeface="Arial"/>
              </a:rPr>
              <a:t>Udział grupy około 30 członków pod Sejmem w listopadzie 2017 r. z poparciem dla działań LP na terenie Puszczy Białowieskiej</a:t>
            </a:r>
            <a:endParaRPr b="0" lang="pl-PL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/>
              <a:buChar char=""/>
            </a:pPr>
            <a:r>
              <a:rPr b="1" lang="pl-PL" sz="2000" spc="-1" strike="noStrike">
                <a:solidFill>
                  <a:srgbClr val="000000"/>
                </a:solidFill>
                <a:latin typeface="Arial"/>
              </a:rPr>
              <a:t>Udział grupy ok.50 osób w dniu 06.03.2024r w proteście wspólnie z PZŁ ‚Solidarnością”,”Budowlanymi” i rolnikami</a:t>
            </a:r>
            <a:endParaRPr b="0" lang="pl-PL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/>
              <a:buChar char=""/>
            </a:pPr>
            <a:r>
              <a:rPr b="1" lang="pl-PL" sz="2000" spc="-1" strike="noStrike">
                <a:solidFill>
                  <a:srgbClr val="000000"/>
                </a:solidFill>
                <a:latin typeface="Arial"/>
              </a:rPr>
              <a:t>Pod URM i Sejmem.</a:t>
            </a:r>
            <a:endParaRPr b="0" lang="pl-PL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4000" spc="-1" strike="noStrike">
                <a:solidFill>
                  <a:srgbClr val="000000"/>
                </a:solidFill>
                <a:latin typeface="Arial"/>
              </a:rPr>
              <a:t>Zjazdy Regionu, Posiedzenia Rady Regionu</a:t>
            </a:r>
            <a:endParaRPr b="0" lang="pl-PL" sz="4000" spc="-1" strike="noStrike">
              <a:latin typeface="Arial"/>
            </a:endParaRPr>
          </a:p>
        </p:txBody>
      </p:sp>
      <p:sp>
        <p:nvSpPr>
          <p:cNvPr id="257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pl-PL" sz="3000" spc="-1" strike="noStrike">
                <a:solidFill>
                  <a:srgbClr val="000000"/>
                </a:solidFill>
                <a:latin typeface="Arial"/>
              </a:rPr>
              <a:t>Tradycją jest zapraszanie na Zjazdy oraz posiedzenia Rady Regionu </a:t>
            </a:r>
            <a:endParaRPr b="0" lang="pl-PL" sz="3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pl-PL" sz="3000" spc="-1" strike="noStrike">
                <a:solidFill>
                  <a:srgbClr val="000000"/>
                </a:solidFill>
                <a:latin typeface="Arial"/>
              </a:rPr>
              <a:t>Dyrektora naszej Regionalnej Dyrekcji Lasów Państwowych.</a:t>
            </a:r>
            <a:endParaRPr b="0" lang="pl-PL" sz="3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59"/>
              </a:spcBef>
            </a:pPr>
            <a:r>
              <a:rPr b="1" lang="pl-PL" sz="3000" spc="-1" strike="noStrike">
                <a:solidFill>
                  <a:srgbClr val="000000"/>
                </a:solidFill>
                <a:latin typeface="Arial"/>
              </a:rPr>
              <a:t>Od roku 2014 na nasze Zjazdy zapraszamy Posłów z okręgów wyborczych na terenie działania Dyrekcji. Zaproszenia są przyjmowane a Posłów gościmy na obradach, tak jak w roku 2023 Panią Poseł</a:t>
            </a:r>
            <a:endParaRPr b="0" lang="pl-PL" sz="3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59"/>
              </a:spcBef>
            </a:pPr>
            <a:r>
              <a:rPr b="1" lang="pl-PL" sz="3000" spc="-1" strike="noStrike">
                <a:solidFill>
                  <a:srgbClr val="000000"/>
                </a:solidFill>
                <a:latin typeface="Arial"/>
              </a:rPr>
              <a:t>Urszulę Pasławską.</a:t>
            </a:r>
            <a:endParaRPr b="0" lang="pl-PL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108000" y="115920"/>
            <a:ext cx="8927280" cy="115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3600" spc="-1" strike="noStrike">
                <a:solidFill>
                  <a:srgbClr val="000000"/>
                </a:solidFill>
                <a:latin typeface="Arial"/>
              </a:rPr>
              <a:t>Wyjazdowe posiedzenia Rady Regionu</a:t>
            </a:r>
            <a:endParaRPr b="0" lang="pl-PL" sz="3600" spc="-1" strike="noStrike">
              <a:latin typeface="Arial"/>
            </a:endParaRPr>
          </a:p>
        </p:txBody>
      </p:sp>
      <p:sp>
        <p:nvSpPr>
          <p:cNvPr id="259" name="CustomShape 2"/>
          <p:cNvSpPr/>
          <p:nvPr/>
        </p:nvSpPr>
        <p:spPr>
          <a:xfrm>
            <a:off x="457200" y="1268280"/>
            <a:ext cx="8228880" cy="5473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1" lang="pl-PL" sz="2000" spc="-1" strike="noStrike">
                <a:solidFill>
                  <a:srgbClr val="000000"/>
                </a:solidFill>
                <a:latin typeface="Arial"/>
              </a:rPr>
              <a:t>Od roku 2012  RR odbywa jedno w roku wyjazdowe posiedzenia Rady Regionu.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1" lang="pl-PL" sz="2000" spc="-1" strike="noStrike">
                <a:solidFill>
                  <a:srgbClr val="000000"/>
                </a:solidFill>
                <a:latin typeface="Arial"/>
              </a:rPr>
              <a:t>Pierwsze w odbyło się w Ciechanowie.  Kolejne w: Bartoszycach, Srokowie, Spychowie, Jagiełku,Przasnyszu…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1" lang="pl-PL" sz="2000" spc="-1" strike="noStrike">
                <a:solidFill>
                  <a:srgbClr val="000000"/>
                </a:solidFill>
                <a:latin typeface="Arial"/>
              </a:rPr>
              <a:t>Odbyło się też posiedzenie na terenie Puszczy Białowieskiej w Nadleśnictwie Browsk, na zaproszenie kol.Roberta Miszczaka  Nadleśniczego tego Nadleśnictwa w tamtym okresie.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r>
              <a:rPr b="1" lang="pl-PL" sz="2000" spc="-1" strike="noStrike">
                <a:solidFill>
                  <a:srgbClr val="000000"/>
                </a:solidFill>
                <a:latin typeface="Arial"/>
              </a:rPr>
              <a:t>W posiedzeniach uczestniczą zawsze gospodarze terenu czyli Nadleśniczowie oraz członkowie  Rad Zakładowych ZLPwRP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r>
              <a:rPr b="1" lang="pl-PL" sz="2000" spc="-1" strike="noStrike">
                <a:solidFill>
                  <a:srgbClr val="000000"/>
                </a:solidFill>
                <a:latin typeface="Arial"/>
              </a:rPr>
              <a:t>danego Nadleśnictwa.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1" lang="pl-PL" sz="2000" spc="-1" strike="noStrike">
                <a:solidFill>
                  <a:srgbClr val="000000"/>
                </a:solidFill>
                <a:latin typeface="Arial"/>
              </a:rPr>
              <a:t>Głównym celem tych spotkań jest integracja Rady Regionu z członkami ZOZ oraz przybliżenie członkom RR zagadnień nurtujących Związkowców w jednostkach podstawowych.</a:t>
            </a:r>
            <a:endParaRPr b="0" lang="pl-PL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179280" y="274680"/>
            <a:ext cx="878436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4000" spc="-1" strike="noStrike">
                <a:solidFill>
                  <a:srgbClr val="000000"/>
                </a:solidFill>
                <a:latin typeface="Arial"/>
              </a:rPr>
              <a:t>Obrona interesów pracowniczych</a:t>
            </a:r>
            <a:endParaRPr b="0" lang="pl-PL" sz="4000" spc="-1" strike="noStrike">
              <a:latin typeface="Arial"/>
            </a:endParaRPr>
          </a:p>
        </p:txBody>
      </p:sp>
      <p:sp>
        <p:nvSpPr>
          <p:cNvPr id="261" name="CustomShape 2"/>
          <p:cNvSpPr/>
          <p:nvPr/>
        </p:nvSpPr>
        <p:spPr>
          <a:xfrm>
            <a:off x="321120" y="1436400"/>
            <a:ext cx="8228880" cy="424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W ostatnim okresie Rada Regionu kilkakrotnie występowała z interwencją w sprawie obrony interesów pracowniczych.</a:t>
            </a:r>
            <a:endParaRPr b="0" lang="pl-PL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Obrona praw pracowniczych jest jednym z głównych zadań związku zawodowego.</a:t>
            </a:r>
            <a:endParaRPr b="0" lang="pl-PL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59"/>
              </a:spcBef>
            </a:pPr>
            <a:endParaRPr b="0" lang="pl-PL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Chcielibyśmy, aby takich przypadków więcej nie było.</a:t>
            </a:r>
            <a:endParaRPr b="0" lang="pl-PL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457200" y="189000"/>
            <a:ext cx="8228880" cy="71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pl-PL" sz="4400" spc="-1" strike="noStrike">
                <a:solidFill>
                  <a:srgbClr val="ff0000"/>
                </a:solidFill>
                <a:latin typeface="Times New Roman"/>
              </a:rPr>
              <a:t>Podziękowanie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263" name="CustomShape 2"/>
          <p:cNvSpPr/>
          <p:nvPr/>
        </p:nvSpPr>
        <p:spPr>
          <a:xfrm>
            <a:off x="457200" y="1268280"/>
            <a:ext cx="8228880" cy="540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pl-PL" sz="3000" spc="-1" strike="noStrike">
                <a:solidFill>
                  <a:srgbClr val="000000"/>
                </a:solidFill>
                <a:latin typeface="Arial"/>
              </a:rPr>
              <a:t>W imieniu Rady Regionu składam na ręce  Państwa Dyrektorów oraz Nadleśniczych </a:t>
            </a:r>
            <a:r>
              <a:rPr b="1" lang="pl-PL" sz="3000" spc="-1" strike="noStrike">
                <a:solidFill>
                  <a:srgbClr val="ff0000"/>
                </a:solidFill>
                <a:latin typeface="Arial"/>
              </a:rPr>
              <a:t>serdeczne podziękowania</a:t>
            </a:r>
            <a:r>
              <a:rPr b="1" lang="pl-PL" sz="3000" spc="-1" strike="noStrike">
                <a:solidFill>
                  <a:srgbClr val="000000"/>
                </a:solidFill>
                <a:latin typeface="Arial"/>
              </a:rPr>
              <a:t> za finansowe wspieranie naszego związku w formie darowizn na cele społecznie użyteczne, niezależnie od wysokości wpłat.</a:t>
            </a:r>
            <a:endParaRPr b="0" lang="pl-PL" sz="3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1" lang="pl-PL" sz="3000" spc="-1" strike="noStrike">
                <a:solidFill>
                  <a:srgbClr val="000000"/>
                </a:solidFill>
                <a:latin typeface="Arial"/>
              </a:rPr>
              <a:t>Myślę, że otrzymywane środki są dobrze pożytkowane dla dobra pracowników naszej RDLP, niezależnie od faktu przynależności związkowej</a:t>
            </a:r>
            <a:r>
              <a:rPr b="1" lang="pl-PL" sz="3200" spc="-1" strike="noStrike">
                <a:solidFill>
                  <a:srgbClr val="000000"/>
                </a:solidFill>
                <a:latin typeface="Arial"/>
              </a:rPr>
              <a:t>. </a:t>
            </a:r>
            <a:endParaRPr b="0" lang="pl-PL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4400" spc="-1" strike="noStrike">
                <a:solidFill>
                  <a:srgbClr val="000000"/>
                </a:solidFill>
                <a:latin typeface="Arial"/>
              </a:rPr>
              <a:t>Początki związku w liczbach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879"/>
              </a:spcBef>
            </a:pPr>
            <a:r>
              <a:rPr b="0" lang="pl-PL" sz="4400" spc="-1" strike="noStrike">
                <a:solidFill>
                  <a:srgbClr val="000000"/>
                </a:solidFill>
                <a:latin typeface="Arial"/>
              </a:rPr>
              <a:t>W 1922 roku związek zrzeszał około 2 tysięcy członków</a:t>
            </a:r>
            <a:endParaRPr b="0" lang="pl-PL" sz="4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879"/>
              </a:spcBef>
            </a:pPr>
            <a:r>
              <a:rPr b="0" lang="pl-PL" sz="4400" spc="-1" strike="noStrike">
                <a:solidFill>
                  <a:srgbClr val="000000"/>
                </a:solidFill>
                <a:latin typeface="Arial"/>
              </a:rPr>
              <a:t>W końcu 1929 roku Związek Zawodowy Leśników liczył 22 oddziały i 234 koła miejscowe z liczbą 6483 członków. </a:t>
            </a:r>
            <a:endParaRPr b="0" lang="pl-PL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2400" spc="-1" strike="noStrike">
                <a:solidFill>
                  <a:srgbClr val="000000"/>
                </a:solidFill>
                <a:latin typeface="Arial"/>
              </a:rPr>
              <a:t>Przykładem wykorzystania tych środków mogą być -Regionalne Zawody Leśników w Strzelaniach Myśliwskich o Puchar Dyrektora RDLP w Olsztynie</a:t>
            </a:r>
            <a:endParaRPr b="0" lang="pl-PL" sz="2400" spc="-1" strike="noStrike">
              <a:latin typeface="Arial"/>
            </a:endParaRPr>
          </a:p>
        </p:txBody>
      </p:sp>
      <p:pic>
        <p:nvPicPr>
          <p:cNvPr id="265" name="Symbol zastępczy zawartości 4" descr=""/>
          <p:cNvPicPr/>
          <p:nvPr/>
        </p:nvPicPr>
        <p:blipFill>
          <a:blip r:embed="rId1"/>
          <a:stretch/>
        </p:blipFill>
        <p:spPr>
          <a:xfrm>
            <a:off x="457200" y="2728800"/>
            <a:ext cx="4037760" cy="2267640"/>
          </a:xfrm>
          <a:prstGeom prst="rect">
            <a:avLst/>
          </a:prstGeom>
          <a:ln>
            <a:noFill/>
          </a:ln>
        </p:spPr>
      </p:pic>
      <p:sp>
        <p:nvSpPr>
          <p:cNvPr id="266" name="CustomShape 2"/>
          <p:cNvSpPr/>
          <p:nvPr/>
        </p:nvSpPr>
        <p:spPr>
          <a:xfrm>
            <a:off x="4648320" y="1600200"/>
            <a:ext cx="403776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Zawody odbywają się od 1997 roku.  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Rada Regionu włączyła się w organizacje tej imprezy od roku 2010 i patronuje jej nadal. </a:t>
            </a:r>
            <a:endParaRPr b="0" lang="pl-PL" sz="2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W roku 2024 zawody odbędą się 07.06.24.</a:t>
            </a:r>
            <a:endParaRPr b="0" lang="pl-PL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Symbol zastępczy zawartości 4" descr=""/>
          <p:cNvPicPr/>
          <p:nvPr/>
        </p:nvPicPr>
        <p:blipFill>
          <a:blip r:embed="rId1"/>
          <a:stretch/>
        </p:blipFill>
        <p:spPr>
          <a:xfrm>
            <a:off x="457200" y="2728800"/>
            <a:ext cx="4037760" cy="2267640"/>
          </a:xfrm>
          <a:prstGeom prst="rect">
            <a:avLst/>
          </a:prstGeom>
          <a:ln>
            <a:noFill/>
          </a:ln>
        </p:spPr>
      </p:pic>
      <p:sp>
        <p:nvSpPr>
          <p:cNvPr id="268" name="CustomShape 1"/>
          <p:cNvSpPr/>
          <p:nvPr/>
        </p:nvSpPr>
        <p:spPr>
          <a:xfrm>
            <a:off x="4648320" y="1600200"/>
            <a:ext cx="403776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W każdych zawodach startuje od 80 do ponad 100 zawodników z ponad 20 jednostek.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pl-PL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2400" spc="-1" strike="noStrike">
                <a:solidFill>
                  <a:srgbClr val="000000"/>
                </a:solidFill>
                <a:latin typeface="Arial"/>
              </a:rPr>
              <a:t>Turniej w Piłce Nożnej o Puchar Dyrektora RDLP</a:t>
            </a:r>
            <a:br/>
            <a:endParaRPr b="0" lang="pl-PL" sz="2400" spc="-1" strike="noStrike">
              <a:latin typeface="Arial"/>
            </a:endParaRPr>
          </a:p>
        </p:txBody>
      </p:sp>
      <p:pic>
        <p:nvPicPr>
          <p:cNvPr id="270" name="Symbol zastępczy zawartości 4" descr=""/>
          <p:cNvPicPr/>
          <p:nvPr/>
        </p:nvPicPr>
        <p:blipFill>
          <a:blip r:embed="rId1"/>
          <a:stretch/>
        </p:blipFill>
        <p:spPr>
          <a:xfrm>
            <a:off x="457200" y="2521080"/>
            <a:ext cx="4037760" cy="2683800"/>
          </a:xfrm>
          <a:prstGeom prst="rect">
            <a:avLst/>
          </a:prstGeom>
          <a:ln>
            <a:noFill/>
          </a:ln>
        </p:spPr>
      </p:pic>
      <p:sp>
        <p:nvSpPr>
          <p:cNvPr id="271" name="CustomShape 2"/>
          <p:cNvSpPr/>
          <p:nvPr/>
        </p:nvSpPr>
        <p:spPr>
          <a:xfrm>
            <a:off x="4648320" y="1600200"/>
            <a:ext cx="403776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Turnieje odbywają się od 2000 roku. Pierwszy odbył się w Przasnyszu, ostatni XXI – w N-ctwie St.Jabłonki na stadionie w Ostródzie,  a tegoroczny odbędzie się w Nadleśnictwie Korpele..  Organizatorami będzie oczywiście nadleśnictwo Korpele, wspólnie z Radą Regionu Olsztyńskiego ZLPwRP</a:t>
            </a: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pl-PL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2400" spc="-1" strike="noStrike">
                <a:solidFill>
                  <a:srgbClr val="000000"/>
                </a:solidFill>
                <a:latin typeface="Arial"/>
              </a:rPr>
              <a:t>Turniej w Piłce Nożnej o Puchar Dyrektora RDLP</a:t>
            </a:r>
            <a:br/>
            <a:endParaRPr b="0" lang="pl-PL" sz="2400" spc="-1" strike="noStrike">
              <a:latin typeface="Arial"/>
            </a:endParaRPr>
          </a:p>
        </p:txBody>
      </p:sp>
      <p:pic>
        <p:nvPicPr>
          <p:cNvPr id="273" name="Symbol zastępczy zawartości 6" descr=""/>
          <p:cNvPicPr/>
          <p:nvPr/>
        </p:nvPicPr>
        <p:blipFill>
          <a:blip r:embed="rId1"/>
          <a:stretch/>
        </p:blipFill>
        <p:spPr>
          <a:xfrm>
            <a:off x="1015920" y="1600200"/>
            <a:ext cx="2920320" cy="2185200"/>
          </a:xfrm>
          <a:prstGeom prst="rect">
            <a:avLst/>
          </a:prstGeom>
          <a:ln>
            <a:noFill/>
          </a:ln>
        </p:spPr>
      </p:pic>
      <p:sp>
        <p:nvSpPr>
          <p:cNvPr id="274" name="CustomShape 2"/>
          <p:cNvSpPr/>
          <p:nvPr/>
        </p:nvSpPr>
        <p:spPr>
          <a:xfrm>
            <a:off x="4646520" y="1197000"/>
            <a:ext cx="4037760" cy="218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W turniejach uczestniczyło od 7 do 19 drużyn reprezentujących poszczególne nadleśnictw, czasami połączone zespoły dwóch sąsiednich jednostek. W kilku turniejach wystąpiła drużyna biura RDLP lub kierownictwa.</a:t>
            </a:r>
            <a:endParaRPr b="0" lang="pl-PL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3800" spc="-1" strike="noStrike">
                <a:solidFill>
                  <a:srgbClr val="000000"/>
                </a:solidFill>
                <a:latin typeface="Arial"/>
              </a:rPr>
              <a:t>Pomoc uchodźcom z Ukrainy</a:t>
            </a:r>
            <a:endParaRPr b="0" lang="pl-PL" sz="3800" spc="-1" strike="noStrike">
              <a:latin typeface="Arial"/>
            </a:endParaRPr>
          </a:p>
        </p:txBody>
      </p:sp>
      <p:pic>
        <p:nvPicPr>
          <p:cNvPr id="276" name="Symbol zastępczy zawartości 9" descr=""/>
          <p:cNvPicPr/>
          <p:nvPr/>
        </p:nvPicPr>
        <p:blipFill>
          <a:blip r:embed="rId1"/>
          <a:stretch/>
        </p:blipFill>
        <p:spPr>
          <a:xfrm>
            <a:off x="108000" y="2349360"/>
            <a:ext cx="4539600" cy="3023640"/>
          </a:xfrm>
          <a:prstGeom prst="rect">
            <a:avLst/>
          </a:prstGeom>
          <a:ln>
            <a:noFill/>
          </a:ln>
        </p:spPr>
      </p:pic>
      <p:sp>
        <p:nvSpPr>
          <p:cNvPr id="277" name="CustomShape 2"/>
          <p:cNvSpPr/>
          <p:nvPr/>
        </p:nvSpPr>
        <p:spPr>
          <a:xfrm>
            <a:off x="4648320" y="1700280"/>
            <a:ext cx="4037760" cy="468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1" lang="pl-PL" sz="2000" spc="-1" strike="noStrike">
                <a:solidFill>
                  <a:srgbClr val="000000"/>
                </a:solidFill>
                <a:latin typeface="Arial"/>
              </a:rPr>
              <a:t>Nasz Związek już w lutym 2015 roku z inicjatywy organizacji w Nadleśnictwie Wipsowo i R.R ufundował w ramach pomocy rzeczowej bardzo potrzebne obuwie dla grupy uchodźców z Ukrainy, którzy przebywali w Ośrodku w Łańsku. W roku 2023 RR podpisała porozumienie z leśnikami z Łymańskiej Dyrekcji Lasów Państwowych Ukrainy na podstawie której zorganizowaliśmy już dwa transporty pomocy oraz kolonie letni dla 17 dzieci i matek z Łymana</a:t>
            </a:r>
            <a:endParaRPr b="0" lang="pl-PL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pl-PL" sz="4400" spc="-1" strike="noStrike">
                <a:solidFill>
                  <a:srgbClr val="ff0000"/>
                </a:solidFill>
                <a:latin typeface="Times New Roman"/>
              </a:rPr>
              <a:t>Podziękowanie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279" name="CustomShape 2"/>
          <p:cNvSpPr/>
          <p:nvPr/>
        </p:nvSpPr>
        <p:spPr>
          <a:xfrm>
            <a:off x="457200" y="1484280"/>
            <a:ext cx="8228880" cy="464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1" lang="pl-PL" sz="2000" spc="-1" strike="noStrike">
                <a:solidFill>
                  <a:srgbClr val="000000"/>
                </a:solidFill>
                <a:latin typeface="Arial"/>
              </a:rPr>
              <a:t>Chciałbym podziękować Państwu Dyrektorom naszej RDLP oraz Nadleśniczym za dotychczasową współpracę zarówno z organizacjami zakładowymi na swoim terenie jak również z Radą Regionu. Mamy ogromną nadzieję, że w przyszłych latach współpraca ta dla dobra firmy, oraz ludzi w niej zatrudnionych będzie układała się coraz lepiej.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1" lang="pl-PL" sz="2000" spc="-1" strike="noStrike">
                <a:solidFill>
                  <a:srgbClr val="000000"/>
                </a:solidFill>
                <a:latin typeface="Arial"/>
              </a:rPr>
              <a:t>A my wszyscy, mając na uwadze to co dzieje się obecnie , wokół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1" lang="pl-PL" sz="2000" spc="-1" strike="noStrike">
                <a:solidFill>
                  <a:srgbClr val="000000"/>
                </a:solidFill>
                <a:latin typeface="Arial"/>
              </a:rPr>
              <a:t>LP będziemy się wspólnie wspierać i współpracować na rzecz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1" lang="pl-PL" sz="2000" spc="-1" strike="noStrike">
                <a:solidFill>
                  <a:srgbClr val="000000"/>
                </a:solidFill>
                <a:latin typeface="Arial"/>
              </a:rPr>
              <a:t>LP i naszego Regionu.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1" lang="pl-PL" sz="2000" spc="-1" strike="noStrike">
                <a:solidFill>
                  <a:srgbClr val="000000"/>
                </a:solidFill>
                <a:latin typeface="Arial"/>
              </a:rPr>
              <a:t>Szczególne podziękowania w imieniu całej RR kieruję do naszych członków i sympatyków, dziękujemy za wsparcie zaangażowanie i wyrozumiałość. Mamy nadzieję ,że nie”zawiedliśmy” i ,że następne 30 lat to będzie dzięki Wam same pasmo sukcesów.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1" lang="pl-PL" sz="2000" spc="-1" strike="noStrike">
                <a:solidFill>
                  <a:srgbClr val="000000"/>
                </a:solidFill>
                <a:latin typeface="Arial"/>
              </a:rPr>
              <a:t> „</a:t>
            </a:r>
            <a:r>
              <a:rPr b="1" lang="pl-PL" sz="2000" spc="-1" strike="noStrike">
                <a:solidFill>
                  <a:srgbClr val="000000"/>
                </a:solidFill>
                <a:latin typeface="Arial"/>
              </a:rPr>
              <a:t>Darz Bór”</a:t>
            </a:r>
            <a:endParaRPr b="0" lang="pl-PL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latin typeface="Arial"/>
              </a:rPr>
              <a:t>Dziękuję za uwagę i zachęcam do współpracy z ZLP w RP</a:t>
            </a:r>
            <a:endParaRPr b="0" lang="pl-PL" sz="4400" spc="-1" strike="noStrike">
              <a:latin typeface="Arial"/>
            </a:endParaRPr>
          </a:p>
        </p:txBody>
      </p:sp>
      <p:pic>
        <p:nvPicPr>
          <p:cNvPr id="281" name="Symbol zastępczy zawartości 3" descr=""/>
          <p:cNvPicPr/>
          <p:nvPr/>
        </p:nvPicPr>
        <p:blipFill>
          <a:blip r:embed="rId1"/>
          <a:stretch/>
        </p:blipFill>
        <p:spPr>
          <a:xfrm>
            <a:off x="1258920" y="1916280"/>
            <a:ext cx="6625440" cy="4531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334800" y="115920"/>
            <a:ext cx="8228880" cy="100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4000" spc="-1" strike="noStrike">
                <a:solidFill>
                  <a:srgbClr val="000000"/>
                </a:solidFill>
                <a:latin typeface="Arial"/>
              </a:rPr>
              <a:t>Pierwsze Święto Lasu- 29.04.1933 roku </a:t>
            </a:r>
            <a:endParaRPr b="0" lang="pl-PL" sz="4000" spc="-1" strike="noStrike">
              <a:latin typeface="Arial"/>
            </a:endParaRPr>
          </a:p>
        </p:txBody>
      </p:sp>
      <p:pic>
        <p:nvPicPr>
          <p:cNvPr id="207" name="Symbol zastępczy zawartości 3" descr=""/>
          <p:cNvPicPr/>
          <p:nvPr/>
        </p:nvPicPr>
        <p:blipFill>
          <a:blip r:embed="rId1"/>
          <a:stretch/>
        </p:blipFill>
        <p:spPr>
          <a:xfrm>
            <a:off x="243000" y="1341360"/>
            <a:ext cx="4206240" cy="5249160"/>
          </a:xfrm>
          <a:prstGeom prst="rect">
            <a:avLst/>
          </a:prstGeom>
          <a:ln>
            <a:noFill/>
          </a:ln>
        </p:spPr>
      </p:pic>
      <p:pic>
        <p:nvPicPr>
          <p:cNvPr id="208" name="Picture 2" descr=""/>
          <p:cNvPicPr/>
          <p:nvPr/>
        </p:nvPicPr>
        <p:blipFill>
          <a:blip r:embed="rId2"/>
          <a:stretch/>
        </p:blipFill>
        <p:spPr>
          <a:xfrm>
            <a:off x="4643280" y="1341360"/>
            <a:ext cx="4198320" cy="5600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-252360" y="115920"/>
            <a:ext cx="8228880" cy="164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4400" spc="-1" strike="noStrike">
                <a:solidFill>
                  <a:srgbClr val="000000"/>
                </a:solidFill>
                <a:latin typeface="Arial"/>
              </a:rPr>
              <a:t>Lata 1935 - 1938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W historii Związku Leśników ostatnie cztery lata poprzedzające II wojnę świato­wą należy traktować szczególnie ze względu na głęboki wstrząs, jaki Związek prze­żył w latach 1936 - 1938, kiedy groziła mu nawet likwidacja.</a:t>
            </a:r>
            <a:endParaRPr b="0" lang="pl-PL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W Związku narastała opozycja „dołów" przeciw Zarządowi Głównemu, kierowa­nemu przez Mariana Nagabczyńskiego - człowieka dyrektora LP - Adama Loreta. </a:t>
            </a:r>
            <a:endParaRPr b="0" lang="pl-PL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pl-PL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457200" y="274680"/>
            <a:ext cx="8228880" cy="21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4000" spc="-1" strike="noStrike">
                <a:solidFill>
                  <a:srgbClr val="000000"/>
                </a:solidFill>
                <a:latin typeface="Arial"/>
              </a:rPr>
              <a:t>Związek Leśników Polskich w Rzeczypospolitej Polskiej po reaktywowaniu - lata 1992 - 2003</a:t>
            </a:r>
            <a:br/>
            <a:endParaRPr b="0" lang="pl-PL" sz="4000" spc="-1" strike="noStrike"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457200" y="2205000"/>
            <a:ext cx="8228880" cy="392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Próba reaktywowania Związku Leśników Polskich miała miejsce w 1983 roku.</a:t>
            </a:r>
            <a:endParaRPr b="0" lang="pl-PL" sz="2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Efektem było utworzenie Związ­ku Zawodowego Leśników pod na­zwą Federacja Zakładowych Orga­nizacji Związkowych Pracowników Lasów Państwowych kierowanego od 1984 do 1990 roku przez Krzysztofa Andrzejczyka, a w la­tach 1991-1992 Marka Gerunga.</a:t>
            </a:r>
            <a:endParaRPr b="0" lang="pl-PL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latin typeface="Arial"/>
              </a:rPr>
              <a:t>Reaktywacja ZLP w RP</a:t>
            </a:r>
            <a:endParaRPr b="0" lang="pl-PL" sz="4400" spc="-1" strike="noStrike">
              <a:latin typeface="Arial"/>
            </a:endParaRPr>
          </a:p>
        </p:txBody>
      </p:sp>
      <p:pic>
        <p:nvPicPr>
          <p:cNvPr id="214" name="Symbol zastępczy zawartości 4" descr=""/>
          <p:cNvPicPr/>
          <p:nvPr/>
        </p:nvPicPr>
        <p:blipFill>
          <a:blip r:embed="rId1"/>
          <a:stretch/>
        </p:blipFill>
        <p:spPr>
          <a:xfrm>
            <a:off x="779400" y="1600200"/>
            <a:ext cx="3393360" cy="4525200"/>
          </a:xfrm>
          <a:prstGeom prst="rect">
            <a:avLst/>
          </a:prstGeom>
          <a:ln>
            <a:noFill/>
          </a:ln>
        </p:spPr>
      </p:pic>
      <p:sp>
        <p:nvSpPr>
          <p:cNvPr id="215" name="CustomShape 2"/>
          <p:cNvSpPr/>
          <p:nvPr/>
        </p:nvSpPr>
        <p:spPr>
          <a:xfrm>
            <a:off x="4648320" y="1600200"/>
            <a:ext cx="403776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Informacja o powstaniu Komitetu Założycielskiego Związku Leśników Polskich na łamach pierwszego numeru ”Leśnika Związkowca”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Z 1989 roku.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pl-PL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4000" spc="-1" strike="noStrike">
                <a:solidFill>
                  <a:srgbClr val="000000"/>
                </a:solidFill>
                <a:latin typeface="Arial"/>
              </a:rPr>
              <a:t>Komitet Założycielski  ZLP</a:t>
            </a:r>
            <a:endParaRPr b="0" lang="pl-PL" sz="4000" spc="-1" strike="noStrike">
              <a:latin typeface="Arial"/>
            </a:endParaRPr>
          </a:p>
        </p:txBody>
      </p:sp>
      <p:pic>
        <p:nvPicPr>
          <p:cNvPr id="217" name="Symbol zastępczy zawartości 4" descr=""/>
          <p:cNvPicPr/>
          <p:nvPr/>
        </p:nvPicPr>
        <p:blipFill>
          <a:blip r:embed="rId1"/>
          <a:stretch/>
        </p:blipFill>
        <p:spPr>
          <a:xfrm>
            <a:off x="779400" y="1417680"/>
            <a:ext cx="3393360" cy="5179320"/>
          </a:xfrm>
          <a:prstGeom prst="rect">
            <a:avLst/>
          </a:prstGeom>
          <a:ln>
            <a:noFill/>
          </a:ln>
        </p:spPr>
      </p:pic>
      <p:sp>
        <p:nvSpPr>
          <p:cNvPr id="218" name="CustomShape 2"/>
          <p:cNvSpPr/>
          <p:nvPr/>
        </p:nvSpPr>
        <p:spPr>
          <a:xfrm>
            <a:off x="4648320" y="1600200"/>
            <a:ext cx="403776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519"/>
              </a:spcBef>
            </a:pPr>
            <a:r>
              <a:rPr b="1" lang="pl-PL" sz="2600" spc="-1" strike="noStrike">
                <a:solidFill>
                  <a:srgbClr val="000000"/>
                </a:solidFill>
                <a:latin typeface="Arial"/>
              </a:rPr>
              <a:t>W komitecie założycielskim mieliśmy swojego przedstawiciela.</a:t>
            </a:r>
            <a:endParaRPr b="0" lang="pl-PL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1" lang="pl-PL" sz="2600" spc="-1" strike="noStrike">
                <a:solidFill>
                  <a:srgbClr val="000000"/>
                </a:solidFill>
                <a:latin typeface="Arial"/>
              </a:rPr>
              <a:t>Był nim kolega Zbyszek Pampuch pracujący w Nadlesnictwie Spychowo na stanowisku komendanta Straży Leśnej</a:t>
            </a: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pl-PL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2800" spc="-1" strike="noStrike">
                <a:solidFill>
                  <a:srgbClr val="000000"/>
                </a:solidFill>
                <a:latin typeface="Arial"/>
              </a:rPr>
              <a:t>Zjazd założycielski Związku w 1992 r.</a:t>
            </a:r>
            <a:br/>
            <a:r>
              <a:rPr b="1" lang="pl-PL" sz="2800" spc="-1" strike="noStrike">
                <a:solidFill>
                  <a:srgbClr val="000000"/>
                </a:solidFill>
                <a:latin typeface="Arial"/>
              </a:rPr>
              <a:t>od lewej: Paweł Kania, Marek Gerung, Zbigniew Grugel, Bernard Matuszczak</a:t>
            </a:r>
            <a:endParaRPr b="0" lang="pl-PL" sz="2800" spc="-1" strike="noStrike">
              <a:latin typeface="Arial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1" name="Picture 2" descr=""/>
          <p:cNvPicPr/>
          <p:nvPr/>
        </p:nvPicPr>
        <p:blipFill>
          <a:blip r:embed="rId1"/>
          <a:stretch/>
        </p:blipFill>
        <p:spPr>
          <a:xfrm>
            <a:off x="731880" y="1557360"/>
            <a:ext cx="7584480" cy="5049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4980</TotalTime>
  <Application>LibreOffice/6.2.7.1$Linux_X86_64 LibreOffice_project/23edc44b61b830b7d749943e020e96f5a7df63bf</Application>
  <Words>2038</Words>
  <Paragraphs>137</Paragraphs>
  <Company>RDLP Szczecin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2006-02-15T16:42:16Z</dcterms:created>
  <dc:creator>m.sasin</dc:creator>
  <dc:description/>
  <dc:language>pl-PL</dc:language>
  <cp:lastModifiedBy>Knoppix User</cp:lastModifiedBy>
  <dcterms:modified xsi:type="dcterms:W3CDTF">2024-04-11T21:58:38Z</dcterms:modified>
  <cp:revision>315</cp:revision>
  <dc:subject/>
  <dc:title>ZWIĄZEK LEŚNIKÓW POLSKICH      W RZECZYPOSPOLITEJ POLSKIEJ    REGIONU ZACHODNIEGO  W   SZCZECINIE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RDLP Szczecin</vt:lpwstr>
  </property>
  <property fmtid="{D5CDD505-2E9C-101B-9397-08002B2CF9AE}" pid="4" name="HiddenSlides">
    <vt:i4>1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Pokaz na ekranie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44</vt:i4>
  </property>
</Properties>
</file>